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59" r:id="rId4"/>
    <p:sldId id="266" r:id="rId5"/>
    <p:sldId id="270" r:id="rId6"/>
    <p:sldId id="267" r:id="rId7"/>
    <p:sldId id="269" r:id="rId8"/>
    <p:sldId id="271" r:id="rId9"/>
    <p:sldId id="268"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bg>
      <p:bgRef idx="1002">
        <a:schemeClr val="bg2"/>
      </p:bgRef>
    </p:bg>
    <p:spTree>
      <p:nvGrpSpPr>
        <p:cNvPr id="1" name=""/>
        <p:cNvGrpSpPr/>
        <p:nvPr/>
      </p:nvGrpSpPr>
      <p:grpSpPr>
        <a:xfrm>
          <a:off x="0" y="0"/>
          <a:ext cx="0" cy="0"/>
          <a:chOff x="0" y="0"/>
          <a:chExt cx="0" cy="0"/>
        </a:xfrm>
      </p:grpSpPr>
      <p:sp>
        <p:nvSpPr>
          <p:cNvPr id="9" name="Titlu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o-RO" smtClean="0"/>
              <a:t>Faceți clic pentru a edita stilul de titlu Coordonator</a:t>
            </a:r>
            <a:endParaRPr kumimoji="0" lang="en-US"/>
          </a:p>
        </p:txBody>
      </p:sp>
      <p:sp>
        <p:nvSpPr>
          <p:cNvPr id="17" name="Subtitlu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smtClean="0"/>
              <a:t>Faceți clic pentru editarea stilului de subtitlu al coordonatorului</a:t>
            </a:r>
            <a:endParaRPr kumimoji="0" lang="en-US"/>
          </a:p>
        </p:txBody>
      </p:sp>
      <p:sp>
        <p:nvSpPr>
          <p:cNvPr id="30" name="Substituent dată 29"/>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19" name="Substituent subsol 18"/>
          <p:cNvSpPr>
            <a:spLocks noGrp="1"/>
          </p:cNvSpPr>
          <p:nvPr>
            <p:ph type="ftr" sz="quarter" idx="11"/>
          </p:nvPr>
        </p:nvSpPr>
        <p:spPr/>
        <p:txBody>
          <a:bodyPr/>
          <a:lstStyle/>
          <a:p>
            <a:endParaRPr lang="en-US"/>
          </a:p>
        </p:txBody>
      </p:sp>
      <p:sp>
        <p:nvSpPr>
          <p:cNvPr id="27" name="Substituent număr diapozitiv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914401"/>
            <a:ext cx="2057400" cy="5211763"/>
          </a:xfrm>
        </p:spPr>
        <p:txBody>
          <a:bodyPr vert="eaVer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914401"/>
            <a:ext cx="6019800" cy="5211763"/>
          </a:xfrm>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conținut 2"/>
          <p:cNvSpPr>
            <a:spLocks noGrp="1"/>
          </p:cNvSpPr>
          <p:nvPr>
            <p:ph idx="1"/>
          </p:nvPr>
        </p:nvSpPr>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bg>
      <p:bgRef idx="1002">
        <a:schemeClr val="bg2"/>
      </p:bgRef>
    </p:bg>
    <p:spTree>
      <p:nvGrpSpPr>
        <p:cNvPr id="1" name=""/>
        <p:cNvGrpSpPr/>
        <p:nvPr/>
      </p:nvGrpSpPr>
      <p:grpSpPr>
        <a:xfrm>
          <a:off x="0" y="0"/>
          <a:ext cx="0" cy="0"/>
          <a:chOff x="0" y="0"/>
          <a:chExt cx="0" cy="0"/>
        </a:xfrm>
      </p:grpSpPr>
      <p:sp>
        <p:nvSpPr>
          <p:cNvPr id="2" name="Titlu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smtClean="0"/>
              <a:t>Faceți clic pentru a edita stilurile de text Coordonator</a:t>
            </a:r>
          </a:p>
        </p:txBody>
      </p:sp>
      <p:sp>
        <p:nvSpPr>
          <p:cNvPr id="4" name="Substituent dată 3"/>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a:xfrm>
            <a:off x="457200" y="704088"/>
            <a:ext cx="8229600" cy="1143000"/>
          </a:xfrm>
        </p:spPr>
        <p:txBody>
          <a:bodyPr/>
          <a:lstStyle/>
          <a:p>
            <a:r>
              <a:rPr kumimoji="0" lang="ro-RO" smtClean="0"/>
              <a:t>Faceți clic pentru a edita stilul de titlu Coordonator</a:t>
            </a:r>
            <a:endParaRPr kumimoji="0" lang="en-US"/>
          </a:p>
        </p:txBody>
      </p:sp>
      <p:sp>
        <p:nvSpPr>
          <p:cNvPr id="3" name="Substituent conținut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704088"/>
            <a:ext cx="8229600" cy="1143000"/>
          </a:xfrm>
        </p:spPr>
        <p:txBody>
          <a:bodyPr tIns="45720" anchor="b"/>
          <a:lstStyle>
            <a:lvl1pPr>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4" name="Substituent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5" name="Substituent conținut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8" name="Substituent subsol 7"/>
          <p:cNvSpPr>
            <a:spLocks noGrp="1"/>
          </p:cNvSpPr>
          <p:nvPr>
            <p:ph type="ftr" sz="quarter" idx="11"/>
          </p:nvPr>
        </p:nvSpPr>
        <p:spPr/>
        <p:txBody>
          <a:bodyPr/>
          <a:lstStyle/>
          <a:p>
            <a:endParaRPr lang="en-US"/>
          </a:p>
        </p:txBody>
      </p:sp>
      <p:sp>
        <p:nvSpPr>
          <p:cNvPr id="9" name="Substituent număr diapozitiv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o-RO" smtClean="0"/>
              <a:t>Faceți clic pentru a edita stilul de titlu Coordonator</a:t>
            </a:r>
            <a:endParaRPr kumimoji="0" lang="en-US"/>
          </a:p>
        </p:txBody>
      </p:sp>
      <p:sp>
        <p:nvSpPr>
          <p:cNvPr id="3" name="Substituent dată 2"/>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4" name="Substituent subsol 3"/>
          <p:cNvSpPr>
            <a:spLocks noGrp="1"/>
          </p:cNvSpPr>
          <p:nvPr>
            <p:ph type="ftr" sz="quarter" idx="11"/>
          </p:nvPr>
        </p:nvSpPr>
        <p:spPr/>
        <p:txBody>
          <a:bodyPr/>
          <a:lstStyle/>
          <a:p>
            <a:endParaRPr lang="en-US"/>
          </a:p>
        </p:txBody>
      </p:sp>
      <p:sp>
        <p:nvSpPr>
          <p:cNvPr id="5" name="Substituent număr diapozitiv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3" name="Substituent subsol 2"/>
          <p:cNvSpPr>
            <a:spLocks noGrp="1"/>
          </p:cNvSpPr>
          <p:nvPr>
            <p:ph type="ftr" sz="quarter" idx="11"/>
          </p:nvPr>
        </p:nvSpPr>
        <p:spPr/>
        <p:txBody>
          <a:bodyPr/>
          <a:lstStyle/>
          <a:p>
            <a:endParaRPr lang="en-US"/>
          </a:p>
        </p:txBody>
      </p:sp>
      <p:sp>
        <p:nvSpPr>
          <p:cNvPr id="4" name="Substituent număr diapozitiv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o-RO" smtClean="0"/>
              <a:t>Faceți clic pentru a edita stilul de titlu Coordonator</a:t>
            </a:r>
            <a:endParaRPr kumimoji="0" lang="en-US"/>
          </a:p>
        </p:txBody>
      </p:sp>
      <p:sp>
        <p:nvSpPr>
          <p:cNvPr id="3" name="Substituent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o-RO" smtClean="0"/>
              <a:t>Faceți clic pentru a edita stilurile de text Coordonator</a:t>
            </a:r>
          </a:p>
        </p:txBody>
      </p:sp>
      <p:sp>
        <p:nvSpPr>
          <p:cNvPr id="4" name="Substituent conținut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9" name="Dreptunghi cu un colţ tăiat şi rotunjit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unghi drept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u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o-RO" smtClean="0"/>
              <a:t>Faceți clic pentru a edita stilul de titlu Coordonator</a:t>
            </a:r>
            <a:endParaRPr kumimoji="0" lang="en-US"/>
          </a:p>
        </p:txBody>
      </p:sp>
      <p:sp>
        <p:nvSpPr>
          <p:cNvPr id="4" name="Substituent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o-RO" smtClean="0"/>
              <a:t>Faceți clic pentru a edita stilurile de text Coordonator</a:t>
            </a:r>
          </a:p>
        </p:txBody>
      </p:sp>
      <p:sp>
        <p:nvSpPr>
          <p:cNvPr id="5" name="Substituent dată 4"/>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Substituent i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o-RO" smtClean="0"/>
              <a:t>Faceți clic pe pictogramă pentru a adăuga o imagine</a:t>
            </a:r>
            <a:endParaRPr kumimoji="0" lang="en-US" dirty="0"/>
          </a:p>
        </p:txBody>
      </p:sp>
      <p:sp>
        <p:nvSpPr>
          <p:cNvPr id="10" name="Formă liberă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ă liberă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ă liberă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ă liberă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ubstituent titl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o-RO" smtClean="0"/>
              <a:t>Faceți clic pentru a edita stilul de titlu Coordonator</a:t>
            </a:r>
            <a:endParaRPr kumimoji="0" lang="en-US"/>
          </a:p>
        </p:txBody>
      </p:sp>
      <p:sp>
        <p:nvSpPr>
          <p:cNvPr id="30" name="Substituent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10" name="Substituent dată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10/11/2018</a:t>
            </a:fld>
            <a:endParaRPr lang="en-US"/>
          </a:p>
        </p:txBody>
      </p:sp>
      <p:sp>
        <p:nvSpPr>
          <p:cNvPr id="22" name="Substituent subsol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ubstituent număr diapozitiv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upare 1"/>
          <p:cNvGrpSpPr/>
          <p:nvPr/>
        </p:nvGrpSpPr>
        <p:grpSpPr>
          <a:xfrm>
            <a:off x="-19017" y="202408"/>
            <a:ext cx="9180548" cy="649224"/>
            <a:chOff x="-19045" y="216550"/>
            <a:chExt cx="9180548" cy="649224"/>
          </a:xfrm>
        </p:grpSpPr>
        <p:sp>
          <p:nvSpPr>
            <p:cNvPr id="12" name="Formă liberă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ă liberă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68762"/>
          </a:xfrm>
        </p:spPr>
        <p:txBody>
          <a:bodyPr>
            <a:normAutofit/>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304800"/>
            <a:ext cx="8229600" cy="6172200"/>
          </a:xfrm>
        </p:spPr>
        <p:txBody>
          <a:bodyPr>
            <a:normAutofit/>
          </a:bodyPr>
          <a:lstStyle/>
          <a:p>
            <a:pPr algn="ctr">
              <a:buNone/>
            </a:pPr>
            <a:endParaRPr lang="ro-RO" sz="2800" b="1" dirty="0" smtClean="0">
              <a:latin typeface="Times New Roman" pitchFamily="18" charset="0"/>
              <a:cs typeface="Times New Roman" pitchFamily="18" charset="0"/>
            </a:endParaRPr>
          </a:p>
          <a:p>
            <a:pPr algn="ctr">
              <a:buNone/>
            </a:pPr>
            <a:endParaRPr lang="ro-RO" sz="2800" b="1" dirty="0" smtClean="0">
              <a:latin typeface="Times New Roman" pitchFamily="18" charset="0"/>
              <a:cs typeface="Times New Roman" pitchFamily="18" charset="0"/>
            </a:endParaRPr>
          </a:p>
          <a:p>
            <a:pPr algn="ctr">
              <a:buNone/>
            </a:pPr>
            <a:r>
              <a:rPr lang="en-US" sz="2800" b="1" dirty="0" smtClean="0">
                <a:latin typeface="Times New Roman" pitchFamily="18" charset="0"/>
                <a:cs typeface="Times New Roman" pitchFamily="18" charset="0"/>
              </a:rPr>
              <a:t>Program ERASMUS + </a:t>
            </a:r>
            <a:r>
              <a:rPr lang="ro-RO"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Ac</a:t>
            </a:r>
            <a:r>
              <a:rPr lang="ro-RO" sz="2800" b="1" dirty="0" smtClean="0">
                <a:latin typeface="Times New Roman" pitchFamily="18" charset="0"/>
                <a:cs typeface="Times New Roman" pitchFamily="18" charset="0"/>
              </a:rPr>
              <a:t>ț</a:t>
            </a:r>
            <a:r>
              <a:rPr lang="en-US" sz="2800" b="1" dirty="0" err="1" smtClean="0">
                <a:latin typeface="Times New Roman" pitchFamily="18" charset="0"/>
                <a:cs typeface="Times New Roman" pitchFamily="18" charset="0"/>
              </a:rPr>
              <a:t>iunea</a:t>
            </a:r>
            <a:r>
              <a:rPr lang="en-US" sz="2800" b="1" dirty="0" smtClean="0">
                <a:latin typeface="Times New Roman" pitchFamily="18" charset="0"/>
                <a:cs typeface="Times New Roman" pitchFamily="18" charset="0"/>
              </a:rPr>
              <a:t> </a:t>
            </a:r>
            <a:r>
              <a:rPr lang="ro-RO" sz="2800" b="1" dirty="0" err="1" smtClean="0">
                <a:latin typeface="Times New Roman" pitchFamily="18" charset="0"/>
                <a:cs typeface="Times New Roman" pitchFamily="18" charset="0"/>
              </a:rPr>
              <a:t>c</a:t>
            </a:r>
            <a:r>
              <a:rPr lang="en-US" sz="2800" b="1" dirty="0" err="1" smtClean="0">
                <a:latin typeface="Times New Roman" pitchFamily="18" charset="0"/>
                <a:cs typeface="Times New Roman" pitchFamily="18" charset="0"/>
              </a:rPr>
              <a:t>heie</a:t>
            </a:r>
            <a:r>
              <a:rPr lang="en-US" sz="2800" b="1" dirty="0" smtClean="0">
                <a:latin typeface="Times New Roman" pitchFamily="18" charset="0"/>
                <a:cs typeface="Times New Roman" pitchFamily="18" charset="0"/>
              </a:rPr>
              <a:t> </a:t>
            </a:r>
            <a:r>
              <a:rPr lang="ro-RO" sz="2800" b="1" dirty="0" smtClean="0">
                <a:latin typeface="Times New Roman" pitchFamily="18" charset="0"/>
                <a:cs typeface="Times New Roman" pitchFamily="18" charset="0"/>
              </a:rPr>
              <a:t>2</a:t>
            </a:r>
          </a:p>
          <a:p>
            <a:pPr algn="ctr">
              <a:buNone/>
            </a:pPr>
            <a:r>
              <a:rPr lang="en-US" sz="2800" b="1" dirty="0" smtClean="0">
                <a:latin typeface="Times New Roman" pitchFamily="18" charset="0"/>
                <a:cs typeface="Times New Roman" pitchFamily="18" charset="0"/>
              </a:rPr>
              <a:t> </a:t>
            </a:r>
            <a:endParaRPr lang="ro-RO" sz="2800" b="1" dirty="0" smtClean="0">
              <a:latin typeface="Times New Roman" pitchFamily="18" charset="0"/>
              <a:cs typeface="Times New Roman" pitchFamily="18" charset="0"/>
            </a:endParaRPr>
          </a:p>
          <a:p>
            <a:pPr algn="ctr">
              <a:buNone/>
            </a:pPr>
            <a:r>
              <a:rPr lang="ro-RO" sz="2400" dirty="0" smtClean="0"/>
              <a:t>Proiect de parteneriat strategic în domeniul educație şcolară - proiecte de schimb interşcolar KA229</a:t>
            </a:r>
          </a:p>
          <a:p>
            <a:pPr algn="ctr">
              <a:lnSpc>
                <a:spcPct val="115000"/>
              </a:lnSpc>
              <a:spcAft>
                <a:spcPts val="1000"/>
              </a:spcAft>
              <a:buNone/>
            </a:pPr>
            <a:endParaRPr lang="ro-RO" dirty="0" smtClean="0">
              <a:latin typeface="Times New Roman" pitchFamily="18" charset="0"/>
              <a:cs typeface="Times New Roman" pitchFamily="18" charset="0"/>
            </a:endParaRPr>
          </a:p>
          <a:p>
            <a:pPr algn="ctr">
              <a:lnSpc>
                <a:spcPct val="115000"/>
              </a:lnSpc>
              <a:spcAft>
                <a:spcPts val="1000"/>
              </a:spcAft>
              <a:buNone/>
            </a:pPr>
            <a:r>
              <a:rPr lang="en-US" b="1" dirty="0" err="1" smtClean="0">
                <a:latin typeface="Times New Roman" pitchFamily="18" charset="0"/>
                <a:cs typeface="Times New Roman" pitchFamily="18" charset="0"/>
              </a:rPr>
              <a:t>Titlul</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proiectu</a:t>
            </a:r>
            <a:r>
              <a:rPr lang="ro-RO" b="1" dirty="0" smtClean="0">
                <a:latin typeface="Times New Roman" pitchFamily="18" charset="0"/>
                <a:cs typeface="Times New Roman" pitchFamily="18" charset="0"/>
              </a:rPr>
              <a:t>lui </a:t>
            </a:r>
            <a:r>
              <a:rPr lang="ro-RO" dirty="0" smtClean="0"/>
              <a:t>„</a:t>
            </a:r>
            <a:r>
              <a:rPr lang="en-US" sz="2800" b="1" dirty="0" smtClean="0">
                <a:solidFill>
                  <a:srgbClr val="548DD4"/>
                </a:solidFill>
                <a:latin typeface="Calibri"/>
                <a:ea typeface="Calibri"/>
                <a:cs typeface="Times New Roman"/>
              </a:rPr>
              <a:t> #</a:t>
            </a:r>
            <a:r>
              <a:rPr lang="en-US" sz="2800" b="1" dirty="0" err="1" smtClean="0">
                <a:solidFill>
                  <a:srgbClr val="548DD4"/>
                </a:solidFill>
                <a:latin typeface="Calibri"/>
                <a:ea typeface="Calibri"/>
                <a:cs typeface="Times New Roman"/>
              </a:rPr>
              <a:t>EUjoy</a:t>
            </a:r>
            <a:r>
              <a:rPr lang="ro-RO" dirty="0" smtClean="0"/>
              <a:t>” </a:t>
            </a:r>
            <a:r>
              <a:rPr lang="en-US" b="1" dirty="0" smtClean="0">
                <a:latin typeface="Times New Roman" pitchFamily="18" charset="0"/>
                <a:cs typeface="Times New Roman" pitchFamily="18" charset="0"/>
              </a:rPr>
              <a:t> </a:t>
            </a:r>
            <a:endParaRPr lang="ro-RO"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Num</a:t>
            </a:r>
            <a:r>
              <a:rPr lang="ro-RO" sz="2800" b="1" dirty="0" smtClean="0">
                <a:latin typeface="Times New Roman" pitchFamily="18" charset="0"/>
                <a:cs typeface="Times New Roman" pitchFamily="18" charset="0"/>
              </a:rPr>
              <a:t>ă</a:t>
            </a:r>
            <a:r>
              <a:rPr lang="en-US" sz="2800" b="1" dirty="0" smtClean="0">
                <a:latin typeface="Times New Roman" pitchFamily="18" charset="0"/>
                <a:cs typeface="Times New Roman" pitchFamily="18" charset="0"/>
              </a:rPr>
              <a:t>r contract: </a:t>
            </a:r>
            <a:r>
              <a:rPr lang="ro-RO" sz="2800" dirty="0" smtClean="0"/>
              <a:t>2018-1-</a:t>
            </a:r>
            <a:r>
              <a:rPr lang="en-US" sz="2800" dirty="0" smtClean="0"/>
              <a:t>IT</a:t>
            </a:r>
            <a:r>
              <a:rPr lang="ro-RO" sz="2800" dirty="0" smtClean="0"/>
              <a:t>0</a:t>
            </a:r>
            <a:r>
              <a:rPr lang="en-US" sz="2800" dirty="0" smtClean="0"/>
              <a:t>2</a:t>
            </a:r>
            <a:r>
              <a:rPr lang="ro-RO" sz="2800" dirty="0" smtClean="0"/>
              <a:t>-KA229-04</a:t>
            </a:r>
            <a:r>
              <a:rPr lang="en-US" sz="2800" dirty="0" smtClean="0"/>
              <a:t>80</a:t>
            </a:r>
            <a:r>
              <a:rPr lang="ro-RO" sz="2800" dirty="0" smtClean="0"/>
              <a:t>3</a:t>
            </a:r>
            <a:r>
              <a:rPr lang="en-US" sz="2800" dirty="0" smtClean="0"/>
              <a:t>8</a:t>
            </a:r>
            <a:r>
              <a:rPr lang="ro-RO" sz="2800" dirty="0" smtClean="0"/>
              <a:t>_</a:t>
            </a:r>
            <a:r>
              <a:rPr lang="en-US" sz="2800" dirty="0" smtClean="0"/>
              <a:t>4</a:t>
            </a:r>
            <a:endParaRPr lang="en-US" sz="2800" dirty="0"/>
          </a:p>
        </p:txBody>
      </p:sp>
      <p:pic>
        <p:nvPicPr>
          <p:cNvPr id="4" name="Imagine 3" descr="erasmus-eu.jpg"/>
          <p:cNvPicPr/>
          <p:nvPr/>
        </p:nvPicPr>
        <p:blipFill>
          <a:blip r:embed="rId2" cstate="print"/>
          <a:stretch>
            <a:fillRect/>
          </a:stretch>
        </p:blipFill>
        <p:spPr>
          <a:xfrm>
            <a:off x="609600" y="685800"/>
            <a:ext cx="1974850" cy="65871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descr="securitate-energetica-si-intelligence-8-638.jpg"/>
          <p:cNvPicPr>
            <a:picLocks noChangeAspect="1"/>
          </p:cNvPicPr>
          <p:nvPr/>
        </p:nvPicPr>
        <p:blipFill>
          <a:blip r:embed="rId2" cstate="print"/>
          <a:stretch>
            <a:fillRect/>
          </a:stretch>
        </p:blipFill>
        <p:spPr>
          <a:xfrm>
            <a:off x="1600200" y="990600"/>
            <a:ext cx="6238600" cy="464164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ro-RO" sz="2400" b="1" u="sng" dirty="0" smtClean="0"/>
              <a:t>Școli partenere:</a:t>
            </a:r>
            <a:endParaRPr lang="ro-RO" sz="2400" dirty="0" smtClean="0"/>
          </a:p>
          <a:p>
            <a:pPr lvl="0"/>
            <a:r>
              <a:rPr lang="en-US" sz="2400" dirty="0" smtClean="0"/>
              <a:t>          </a:t>
            </a:r>
            <a:r>
              <a:rPr lang="en-US" sz="2400" dirty="0" err="1" smtClean="0"/>
              <a:t>Istituto</a:t>
            </a:r>
            <a:r>
              <a:rPr lang="en-US" sz="2400" dirty="0" smtClean="0"/>
              <a:t> </a:t>
            </a:r>
            <a:r>
              <a:rPr lang="en-US" sz="2400" dirty="0" err="1" smtClean="0"/>
              <a:t>d'Istruzione</a:t>
            </a:r>
            <a:r>
              <a:rPr lang="en-US" sz="2400" dirty="0" smtClean="0"/>
              <a:t> </a:t>
            </a:r>
            <a:r>
              <a:rPr lang="en-US" sz="2400" dirty="0" err="1" smtClean="0"/>
              <a:t>Superiore</a:t>
            </a:r>
            <a:r>
              <a:rPr lang="en-US" sz="2400" dirty="0" smtClean="0"/>
              <a:t> G.D. </a:t>
            </a:r>
            <a:r>
              <a:rPr lang="en-US" sz="2400" dirty="0" err="1" smtClean="0"/>
              <a:t>Romagnosi,Piacenza,Italia</a:t>
            </a:r>
            <a:r>
              <a:rPr lang="en-US" sz="2400" dirty="0" smtClean="0"/>
              <a:t>  (</a:t>
            </a:r>
            <a:r>
              <a:rPr lang="ro-RO" sz="2400" dirty="0" smtClean="0"/>
              <a:t>coordonator)</a:t>
            </a:r>
            <a:endParaRPr lang="en-US" sz="2400" dirty="0" smtClean="0"/>
          </a:p>
          <a:p>
            <a:pPr lvl="0"/>
            <a:r>
              <a:rPr lang="en-US" sz="2400" dirty="0" smtClean="0"/>
              <a:t> The  Higher Vocational School of Commerce, Tourism and Fashion in Klagenfurt (WI’MO), </a:t>
            </a:r>
            <a:r>
              <a:rPr lang="en-US" sz="2400" dirty="0" err="1" smtClean="0"/>
              <a:t>Klagenfurt,Austria</a:t>
            </a:r>
            <a:r>
              <a:rPr lang="en-US" sz="2400" dirty="0" smtClean="0"/>
              <a:t> </a:t>
            </a:r>
          </a:p>
          <a:p>
            <a:pPr lvl="0"/>
            <a:r>
              <a:rPr lang="en-US" sz="2400" dirty="0" smtClean="0"/>
              <a:t>           </a:t>
            </a:r>
            <a:r>
              <a:rPr lang="en-US" sz="2400" dirty="0" err="1" smtClean="0"/>
              <a:t>Geniko</a:t>
            </a:r>
            <a:r>
              <a:rPr lang="en-US" sz="2400" dirty="0" smtClean="0"/>
              <a:t> </a:t>
            </a:r>
            <a:r>
              <a:rPr lang="en-US" sz="2400" dirty="0" err="1" smtClean="0"/>
              <a:t>Lykeio</a:t>
            </a:r>
            <a:r>
              <a:rPr lang="en-US" sz="2400" dirty="0" smtClean="0"/>
              <a:t> </a:t>
            </a:r>
            <a:r>
              <a:rPr lang="en-US" sz="2400" dirty="0" err="1" smtClean="0"/>
              <a:t>Kastritsiou,Patras,Grecia</a:t>
            </a:r>
            <a:endParaRPr lang="en-US" sz="2400" dirty="0" smtClean="0"/>
          </a:p>
          <a:p>
            <a:pPr lvl="0"/>
            <a:r>
              <a:rPr lang="en-US" sz="2400" dirty="0" smtClean="0"/>
              <a:t>            </a:t>
            </a:r>
            <a:r>
              <a:rPr lang="en-US" sz="2400" dirty="0" err="1" smtClean="0"/>
              <a:t>Instituto</a:t>
            </a:r>
            <a:r>
              <a:rPr lang="en-US" sz="2400" dirty="0" smtClean="0"/>
              <a:t> Ramon </a:t>
            </a:r>
            <a:r>
              <a:rPr lang="en-US" sz="2400" dirty="0" err="1" smtClean="0"/>
              <a:t>Berenguer</a:t>
            </a:r>
            <a:r>
              <a:rPr lang="en-US" sz="2400" dirty="0" smtClean="0"/>
              <a:t> </a:t>
            </a:r>
            <a:r>
              <a:rPr lang="en-US" sz="2400" dirty="0" err="1" smtClean="0"/>
              <a:t>IV,Barcelona,Spania</a:t>
            </a:r>
            <a:endParaRPr lang="en-US" sz="2400" dirty="0" smtClean="0"/>
          </a:p>
          <a:p>
            <a:pPr lvl="0">
              <a:buNone/>
            </a:pPr>
            <a:endParaRPr lang="ro-RO" sz="2200" dirty="0" smtClean="0"/>
          </a:p>
          <a:p>
            <a:pPr>
              <a:buNone/>
            </a:pPr>
            <a:r>
              <a:rPr lang="ro-RO" sz="2400" dirty="0" smtClean="0"/>
              <a:t>Buget: </a:t>
            </a:r>
            <a:r>
              <a:rPr lang="en-US" sz="2400" dirty="0" smtClean="0"/>
              <a:t>27756</a:t>
            </a:r>
            <a:r>
              <a:rPr lang="ro-RO" sz="2400" dirty="0" smtClean="0"/>
              <a:t>  EURO finanțat din fonduri UE </a:t>
            </a:r>
          </a:p>
          <a:p>
            <a:pPr>
              <a:buNone/>
            </a:pPr>
            <a:r>
              <a:rPr lang="ro-RO" sz="2400" dirty="0" smtClean="0"/>
              <a:t>Perioada de implementare: </a:t>
            </a:r>
            <a:r>
              <a:rPr lang="en-US" sz="2400" dirty="0" smtClean="0"/>
              <a:t>1</a:t>
            </a:r>
            <a:r>
              <a:rPr lang="ro-RO" sz="2400" dirty="0" smtClean="0"/>
              <a:t>0.</a:t>
            </a:r>
            <a:r>
              <a:rPr lang="en-US" sz="2400" dirty="0" smtClean="0"/>
              <a:t>1</a:t>
            </a:r>
            <a:r>
              <a:rPr lang="ro-RO" sz="2400" dirty="0" smtClean="0"/>
              <a:t>0.2018 – </a:t>
            </a:r>
            <a:r>
              <a:rPr lang="en-US" sz="2400" dirty="0" smtClean="0"/>
              <a:t>09</a:t>
            </a:r>
            <a:r>
              <a:rPr lang="ro-RO" sz="2400" dirty="0" smtClean="0"/>
              <a:t>.</a:t>
            </a:r>
            <a:r>
              <a:rPr lang="en-US" sz="2400" dirty="0" smtClean="0"/>
              <a:t>10</a:t>
            </a:r>
            <a:r>
              <a:rPr lang="ro-RO" sz="2400" dirty="0" smtClean="0"/>
              <a:t>.2020</a:t>
            </a:r>
          </a:p>
          <a:p>
            <a:pPr>
              <a:buNone/>
            </a:pPr>
            <a:endParaRPr lang="ro-RO" sz="2200" dirty="0" smtClean="0"/>
          </a:p>
          <a:p>
            <a:pPr algn="just">
              <a:buNone/>
            </a:pPr>
            <a:endParaRPr lang="ro-RO" sz="2400" dirty="0">
              <a:cs typeface="Times New Roman" pitchFamily="18" charset="0"/>
            </a:endParaRPr>
          </a:p>
        </p:txBody>
      </p:sp>
      <p:pic>
        <p:nvPicPr>
          <p:cNvPr id="4" name="Picture 3" descr="1024px-Flag_of_Italy.svg.png"/>
          <p:cNvPicPr>
            <a:picLocks noChangeAspect="1"/>
          </p:cNvPicPr>
          <p:nvPr/>
        </p:nvPicPr>
        <p:blipFill>
          <a:blip r:embed="rId2" cstate="print"/>
          <a:stretch>
            <a:fillRect/>
          </a:stretch>
        </p:blipFill>
        <p:spPr>
          <a:xfrm>
            <a:off x="838200" y="1447800"/>
            <a:ext cx="649319" cy="433091"/>
          </a:xfrm>
          <a:prstGeom prst="rect">
            <a:avLst/>
          </a:prstGeom>
        </p:spPr>
      </p:pic>
      <p:pic>
        <p:nvPicPr>
          <p:cNvPr id="6" name="Picture 5" descr="1280px-Flag_of_Austria.svg.png"/>
          <p:cNvPicPr>
            <a:picLocks noChangeAspect="1"/>
          </p:cNvPicPr>
          <p:nvPr/>
        </p:nvPicPr>
        <p:blipFill>
          <a:blip r:embed="rId3" cstate="print"/>
          <a:stretch>
            <a:fillRect/>
          </a:stretch>
        </p:blipFill>
        <p:spPr>
          <a:xfrm>
            <a:off x="838200" y="2209800"/>
            <a:ext cx="686068" cy="457200"/>
          </a:xfrm>
          <a:prstGeom prst="rect">
            <a:avLst/>
          </a:prstGeom>
        </p:spPr>
      </p:pic>
      <p:pic>
        <p:nvPicPr>
          <p:cNvPr id="7" name="Picture 6" descr="350px-Flag_of_Greece.svg.png"/>
          <p:cNvPicPr>
            <a:picLocks noChangeAspect="1"/>
          </p:cNvPicPr>
          <p:nvPr/>
        </p:nvPicPr>
        <p:blipFill>
          <a:blip r:embed="rId4" cstate="print"/>
          <a:stretch>
            <a:fillRect/>
          </a:stretch>
        </p:blipFill>
        <p:spPr>
          <a:xfrm>
            <a:off x="838200" y="3048000"/>
            <a:ext cx="686782" cy="457200"/>
          </a:xfrm>
          <a:prstGeom prst="rect">
            <a:avLst/>
          </a:prstGeom>
        </p:spPr>
      </p:pic>
      <p:pic>
        <p:nvPicPr>
          <p:cNvPr id="8" name="Picture 7" descr="drapel-spania.gif"/>
          <p:cNvPicPr>
            <a:picLocks noChangeAspect="1"/>
          </p:cNvPicPr>
          <p:nvPr/>
        </p:nvPicPr>
        <p:blipFill>
          <a:blip r:embed="rId5" cstate="print"/>
          <a:stretch>
            <a:fillRect/>
          </a:stretch>
        </p:blipFill>
        <p:spPr>
          <a:xfrm>
            <a:off x="838200" y="3581400"/>
            <a:ext cx="685800" cy="457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800600"/>
          </a:xfrm>
        </p:spPr>
        <p:txBody>
          <a:bodyPr>
            <a:noAutofit/>
          </a:bodyPr>
          <a:lstStyle/>
          <a:p>
            <a:pPr>
              <a:buNone/>
            </a:pPr>
            <a:endParaRPr lang="ro-RO" sz="2000" dirty="0" smtClean="0">
              <a:cs typeface="Arial" pitchFamily="34" charset="0"/>
            </a:endParaRPr>
          </a:p>
          <a:p>
            <a:pPr>
              <a:buNone/>
            </a:pPr>
            <a:endParaRPr lang="ro-RO" sz="2000" dirty="0" smtClean="0">
              <a:cs typeface="Arial" pitchFamily="34" charset="0"/>
            </a:endParaRPr>
          </a:p>
          <a:p>
            <a:pPr>
              <a:buNone/>
            </a:pPr>
            <a:endParaRPr lang="ro-RO" sz="2000" dirty="0" smtClean="0">
              <a:cs typeface="Arial" pitchFamily="34" charset="0"/>
            </a:endParaRPr>
          </a:p>
          <a:p>
            <a:pPr>
              <a:buNone/>
            </a:pPr>
            <a:endParaRPr lang="ro-RO" sz="2000" dirty="0" smtClean="0">
              <a:cs typeface="Arial" pitchFamily="34" charset="0"/>
            </a:endParaRPr>
          </a:p>
        </p:txBody>
      </p:sp>
      <p:sp>
        <p:nvSpPr>
          <p:cNvPr id="6" name="CasetăText 5"/>
          <p:cNvSpPr txBox="1"/>
          <p:nvPr/>
        </p:nvSpPr>
        <p:spPr>
          <a:xfrm>
            <a:off x="457200" y="838200"/>
            <a:ext cx="8305800" cy="4401205"/>
          </a:xfrm>
          <a:prstGeom prst="rect">
            <a:avLst/>
          </a:prstGeom>
          <a:noFill/>
        </p:spPr>
        <p:txBody>
          <a:bodyPr wrap="square" rtlCol="0">
            <a:spAutoFit/>
          </a:bodyPr>
          <a:lstStyle/>
          <a:p>
            <a:r>
              <a:rPr lang="ro-RO" sz="2000" b="1" u="sng" dirty="0" smtClean="0"/>
              <a:t>Descrierea proiectului:</a:t>
            </a:r>
          </a:p>
          <a:p>
            <a:endParaRPr lang="ro-RO" sz="2000" dirty="0" smtClean="0"/>
          </a:p>
          <a:p>
            <a:r>
              <a:rPr lang="en-US" sz="2000" dirty="0" err="1" smtClean="0"/>
              <a:t>Proiectul</a:t>
            </a:r>
            <a:r>
              <a:rPr lang="en-US" sz="2000" dirty="0" smtClean="0"/>
              <a:t> are ca </a:t>
            </a:r>
            <a:r>
              <a:rPr lang="en-US" sz="2000" dirty="0" err="1" smtClean="0"/>
              <a:t>scop</a:t>
            </a:r>
            <a:r>
              <a:rPr lang="en-US" sz="2000" dirty="0" smtClean="0"/>
              <a:t> principal </a:t>
            </a:r>
            <a:r>
              <a:rPr lang="en-US" sz="2000" dirty="0" err="1" smtClean="0"/>
              <a:t>cre</a:t>
            </a:r>
            <a:r>
              <a:rPr lang="ro-RO" sz="2000" dirty="0" smtClean="0"/>
              <a:t>ș</a:t>
            </a:r>
            <a:r>
              <a:rPr lang="en-US" sz="2000" dirty="0" err="1" smtClean="0"/>
              <a:t>terea</a:t>
            </a:r>
            <a:r>
              <a:rPr lang="en-US" sz="2000" dirty="0" smtClean="0"/>
              <a:t> </a:t>
            </a:r>
            <a:r>
              <a:rPr lang="en-US" sz="2000" dirty="0" err="1" smtClean="0"/>
              <a:t>gradului</a:t>
            </a:r>
            <a:r>
              <a:rPr lang="en-US" sz="2000" dirty="0" smtClean="0"/>
              <a:t> de </a:t>
            </a:r>
            <a:r>
              <a:rPr lang="en-US" sz="2000" dirty="0" err="1" smtClean="0"/>
              <a:t>interes</a:t>
            </a:r>
            <a:r>
              <a:rPr lang="en-US" sz="2000" dirty="0" smtClean="0"/>
              <a:t> al </a:t>
            </a:r>
            <a:r>
              <a:rPr lang="en-US" sz="2000" dirty="0" err="1" smtClean="0"/>
              <a:t>tinerei</a:t>
            </a:r>
            <a:r>
              <a:rPr lang="en-US" sz="2000" dirty="0" smtClean="0"/>
              <a:t> genera</a:t>
            </a:r>
            <a:r>
              <a:rPr lang="ro-RO" sz="2000" dirty="0" smtClean="0"/>
              <a:t>ț</a:t>
            </a:r>
            <a:r>
              <a:rPr lang="en-US" sz="2000" dirty="0" smtClean="0"/>
              <a:t>ii </a:t>
            </a:r>
            <a:r>
              <a:rPr lang="en-US" sz="2000" dirty="0" err="1" smtClean="0"/>
              <a:t>fa</a:t>
            </a:r>
            <a:r>
              <a:rPr lang="ro-RO" sz="2000" dirty="0" smtClean="0"/>
              <a:t>ță</a:t>
            </a:r>
            <a:r>
              <a:rPr lang="en-US" sz="2000" dirty="0" smtClean="0"/>
              <a:t> d</a:t>
            </a:r>
            <a:r>
              <a:rPr lang="ro-RO" sz="2000" dirty="0" smtClean="0"/>
              <a:t>e problemele politice și sociale din Uniunea Europeană dar și creșterea gradului de implicare al acestora in acest tip de probleme.</a:t>
            </a:r>
          </a:p>
          <a:p>
            <a:endParaRPr lang="ro-RO" sz="2000" dirty="0" smtClean="0"/>
          </a:p>
          <a:p>
            <a:r>
              <a:rPr lang="ro-RO" sz="2000" dirty="0" smtClean="0"/>
              <a:t>Prin acest proiect se dorește ca elevii să-și îmbunătățească: </a:t>
            </a:r>
          </a:p>
          <a:p>
            <a:pPr>
              <a:buFont typeface="Arial" pitchFamily="34" charset="0"/>
              <a:buChar char="•"/>
            </a:pPr>
            <a:r>
              <a:rPr lang="ro-RO" sz="2000" dirty="0" smtClean="0"/>
              <a:t>abilitățile de învățare (gândire creativă, gândire critică, colaborare, comunicare)</a:t>
            </a:r>
          </a:p>
          <a:p>
            <a:pPr>
              <a:buFont typeface="Arial" pitchFamily="34" charset="0"/>
              <a:buChar char="•"/>
            </a:pPr>
            <a:r>
              <a:rPr lang="ro-RO" sz="2000" dirty="0" smtClean="0"/>
              <a:t> alfabetizare digitală (informație, media și tehnologie)</a:t>
            </a:r>
          </a:p>
          <a:p>
            <a:pPr>
              <a:buFont typeface="Arial" pitchFamily="34" charset="0"/>
              <a:buChar char="•"/>
            </a:pPr>
            <a:r>
              <a:rPr lang="ro-RO" sz="2000" dirty="0" smtClean="0"/>
              <a:t> abilități de viață (inițiativă, flexibilitate, competențe sociale, productivitate, leadership)</a:t>
            </a:r>
          </a:p>
          <a:p>
            <a:endParaRPr lang="ro-RO" sz="2000" dirty="0" smtClean="0"/>
          </a:p>
          <a:p>
            <a:endParaRPr lang="ro-RO"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267200"/>
          </a:xfrm>
        </p:spPr>
        <p:txBody>
          <a:bodyPr>
            <a:noAutofit/>
          </a:bodyPr>
          <a:lstStyle/>
          <a:p>
            <a:pPr>
              <a:buNone/>
            </a:pPr>
            <a:endParaRPr lang="ro-RO" sz="2000" dirty="0" smtClean="0">
              <a:cs typeface="Arial" pitchFamily="34" charset="0"/>
            </a:endParaRPr>
          </a:p>
          <a:p>
            <a:pPr>
              <a:buNone/>
            </a:pPr>
            <a:endParaRPr lang="ro-RO" sz="2000" dirty="0" smtClean="0">
              <a:cs typeface="Arial" pitchFamily="34" charset="0"/>
            </a:endParaRPr>
          </a:p>
        </p:txBody>
      </p:sp>
      <p:sp>
        <p:nvSpPr>
          <p:cNvPr id="7" name="CasetăText 6"/>
          <p:cNvSpPr txBox="1"/>
          <p:nvPr/>
        </p:nvSpPr>
        <p:spPr>
          <a:xfrm>
            <a:off x="457200" y="1295400"/>
            <a:ext cx="8382000" cy="4801314"/>
          </a:xfrm>
          <a:prstGeom prst="rect">
            <a:avLst/>
          </a:prstGeom>
          <a:noFill/>
        </p:spPr>
        <p:txBody>
          <a:bodyPr wrap="square" rtlCol="0">
            <a:spAutoFit/>
          </a:bodyPr>
          <a:lstStyle/>
          <a:p>
            <a:r>
              <a:rPr lang="ro-RO" sz="2400" b="1" u="sng" dirty="0" smtClean="0"/>
              <a:t>Obiective</a:t>
            </a:r>
            <a:r>
              <a:rPr lang="ro-RO" sz="2400" b="1" dirty="0" smtClean="0"/>
              <a:t>:</a:t>
            </a:r>
          </a:p>
          <a:p>
            <a:pPr marL="457200" indent="-457200"/>
            <a:endParaRPr lang="ro-RO" sz="2400" dirty="0" smtClean="0"/>
          </a:p>
          <a:p>
            <a:pPr marL="457200" indent="-457200"/>
            <a:r>
              <a:rPr lang="ro-RO" sz="2400" dirty="0" smtClean="0"/>
              <a:t>1. Un interes tot mai mare și o mai bună cunoaștere a afacerilor UE, cu accent special pe ideea de libertate, circulația persoanelor conectate la tema imigrației, integrării și toleranței;</a:t>
            </a:r>
          </a:p>
          <a:p>
            <a:pPr marL="457200" indent="-457200"/>
            <a:endParaRPr lang="ro-RO" sz="2400" dirty="0" smtClean="0"/>
          </a:p>
          <a:p>
            <a:r>
              <a:rPr lang="ro-RO" sz="2400" dirty="0" smtClean="0"/>
              <a:t>2. O mai bună înțelegere a politicilor locale și naționale cu privire la aceleași subiecte;</a:t>
            </a:r>
          </a:p>
          <a:p>
            <a:endParaRPr lang="ro-RO" sz="2400" dirty="0" smtClean="0"/>
          </a:p>
          <a:p>
            <a:r>
              <a:rPr lang="ro-RO" sz="2400" dirty="0" smtClean="0"/>
              <a:t>3. Creșterea gradului de conștientizare a oportunităților oferite de cetățenia europeană;</a:t>
            </a:r>
          </a:p>
          <a:p>
            <a:endParaRPr lang="ro-R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reptunghi 2"/>
          <p:cNvSpPr/>
          <p:nvPr/>
        </p:nvSpPr>
        <p:spPr>
          <a:xfrm>
            <a:off x="685800" y="1447800"/>
            <a:ext cx="8153400" cy="2677656"/>
          </a:xfrm>
          <a:prstGeom prst="rect">
            <a:avLst/>
          </a:prstGeom>
        </p:spPr>
        <p:txBody>
          <a:bodyPr wrap="square">
            <a:spAutoFit/>
          </a:bodyPr>
          <a:lstStyle/>
          <a:p>
            <a:r>
              <a:rPr lang="ro-RO" sz="2400" b="1" dirty="0" smtClean="0"/>
              <a:t>Obiective</a:t>
            </a:r>
          </a:p>
          <a:p>
            <a:endParaRPr lang="ro-RO" sz="2400" b="1" dirty="0" smtClean="0"/>
          </a:p>
          <a:p>
            <a:r>
              <a:rPr lang="ro-RO" sz="2400" dirty="0" smtClean="0"/>
              <a:t>4. Îmbunătățirea competențelor în limba engleză, a abilităților IT și sociale în rândul participanților.</a:t>
            </a:r>
          </a:p>
          <a:p>
            <a:endParaRPr lang="ro-RO" sz="2400" dirty="0" smtClean="0"/>
          </a:p>
          <a:p>
            <a:r>
              <a:rPr lang="ro-RO" sz="2400" dirty="0" smtClean="0"/>
              <a:t>5. Dezvoltarea competenței interculturale, a toleranței și a respectului pentru alte culturi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p:cNvSpPr txBox="1"/>
          <p:nvPr/>
        </p:nvSpPr>
        <p:spPr>
          <a:xfrm>
            <a:off x="304800" y="152400"/>
            <a:ext cx="8534400" cy="6832640"/>
          </a:xfrm>
          <a:prstGeom prst="rect">
            <a:avLst/>
          </a:prstGeom>
          <a:noFill/>
        </p:spPr>
        <p:txBody>
          <a:bodyPr wrap="square" rtlCol="0">
            <a:spAutoFit/>
          </a:bodyPr>
          <a:lstStyle/>
          <a:p>
            <a:r>
              <a:rPr lang="ro-RO" sz="2000" dirty="0" smtClean="0"/>
              <a:t>Sunt planificate 5 întâlniri transnaționale cu elevii pe o durată de 7 zile:</a:t>
            </a:r>
          </a:p>
          <a:p>
            <a:endParaRPr lang="ro-RO" sz="2000" dirty="0" smtClean="0"/>
          </a:p>
          <a:p>
            <a:r>
              <a:rPr lang="ro-RO" sz="2400" dirty="0" smtClean="0"/>
              <a:t>C1 – </a:t>
            </a:r>
            <a:r>
              <a:rPr lang="ro-RO" dirty="0" smtClean="0"/>
              <a:t>VISUL UNEI EUROPE UNITE DE LA TRECUT LA PREZENT: căutare de informații despre istoria UE, analizarea datelor, pregătirea materialelor, munca în echipă în cadrul grupurilor internaționale despre UE instituțiile și problemele acesteia; crearea unei reviste va ajuta atât la creșterea interesului, cât și la îmbunătățirea cunoștințelor despre UE și dezvoltarea abilităților IT, în limba engleză și sociale ale elevilor ( Austria);</a:t>
            </a:r>
          </a:p>
          <a:p>
            <a:endParaRPr lang="ro-RO" dirty="0" smtClean="0"/>
          </a:p>
          <a:p>
            <a:r>
              <a:rPr lang="ro-RO" dirty="0" smtClean="0"/>
              <a:t>C2 - FIIND CETĂȚENII EUROPENI: ÎNTRE SENTIMENTUL APARTENENȚEI  ȘI NEVOIA DE SEPARARE: analiza știrilor din presă și lecția oferită de experți în timpul mobilității la Barcelona va îmbunătăți cunoștințele despre problemele comune diferitelor țări ale UE. Munca în echipă vizează creșterea gradului de conștientizare a avantajelor, atât ca cetățeni privați, cât și ca cetățeni ai UE. Un manifest video va servi drept declarație despre ceea ce elevii au înțeles și au descoperit, îmbunătățind în același abilitățile elevilor in ceea ce priveste TICprecum  și comunicarea (Spani).</a:t>
            </a:r>
          </a:p>
          <a:p>
            <a:endParaRPr lang="ro-RO" sz="2000" dirty="0" smtClean="0"/>
          </a:p>
          <a:p>
            <a:endParaRPr lang="ro-RO" sz="2000" dirty="0" smtClean="0"/>
          </a:p>
          <a:p>
            <a:endParaRPr lang="ro-RO" sz="2000" dirty="0" smtClean="0"/>
          </a:p>
          <a:p>
            <a:endParaRPr lang="ro-RO" sz="2000" dirty="0" smtClean="0"/>
          </a:p>
          <a:p>
            <a:endParaRPr lang="ro-RO" sz="2000" dirty="0" smtClean="0"/>
          </a:p>
          <a:p>
            <a:endParaRPr lang="ro-RO" sz="2000" dirty="0" smtClean="0"/>
          </a:p>
          <a:p>
            <a:endParaRPr lang="ro-RO"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p:cNvSpPr txBox="1"/>
          <p:nvPr/>
        </p:nvSpPr>
        <p:spPr>
          <a:xfrm>
            <a:off x="533400" y="457200"/>
            <a:ext cx="8077200" cy="4832092"/>
          </a:xfrm>
          <a:prstGeom prst="rect">
            <a:avLst/>
          </a:prstGeom>
          <a:noFill/>
        </p:spPr>
        <p:txBody>
          <a:bodyPr wrap="square" rtlCol="0">
            <a:spAutoFit/>
          </a:bodyPr>
          <a:lstStyle/>
          <a:p>
            <a:r>
              <a:rPr lang="ro-RO" sz="2400" dirty="0" smtClean="0"/>
              <a:t>C3 - </a:t>
            </a:r>
            <a:r>
              <a:rPr lang="ro-RO" sz="2000" dirty="0" smtClean="0"/>
              <a:t>UE: PENTRU SAU ÎMPOTRIVA? SĂ DEZBATEM !: crearea unui dosar care să conțină toate materialele produse și adăugarea rezultatelor interviurilor  localnicilor; acestea vor ajuta elevii să pregătească mobilitatea în care aceștia vor învăța tehnici și practici de dezbatere menite să îmbunătățească în general abilitățile de gândire critică și abilități de comunicare, sporind în același timp încrederea în sine și conștientizarea culturală.</a:t>
            </a:r>
          </a:p>
          <a:p>
            <a:r>
              <a:rPr lang="ro-RO" sz="2000" dirty="0" smtClean="0"/>
              <a:t>C4 - SUNTEM CETĂȚENI EUROPENI:  MOȘTENIREA NOSTRĂ PENTRU VIITOR: crearea de opere de artă arta ce vor oferi studenților ocazia de a reprezenta valorile "EUJOY" pe care le-au dobândit de-a lungul  întregului proiect; în timpul mobilității în Grecia, aceștia vor reconecta rezultatele menționate mai sus la tema de proiect prin crearea unui joc final unde toate competențele, abilitățile, conținutul, ideile, sentimentele etc. vor fi rezumate fizic și afișate.</a:t>
            </a:r>
          </a:p>
          <a:p>
            <a:endParaRPr lang="ro-RO"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91712"/>
          </a:xfrm>
        </p:spPr>
        <p:txBody>
          <a:bodyPr>
            <a:normAutofit/>
          </a:bodyPr>
          <a:lstStyle/>
          <a:p>
            <a:r>
              <a:rPr lang="ro-RO" sz="2400" dirty="0" smtClean="0">
                <a:solidFill>
                  <a:schemeClr val="tx1"/>
                </a:solidFill>
                <a:latin typeface="Times New Roman" pitchFamily="18" charset="0"/>
                <a:cs typeface="Times New Roman" pitchFamily="18" charset="0"/>
              </a:rPr>
              <a:t>C</a:t>
            </a:r>
            <a:r>
              <a:rPr lang="ro-RO" sz="2000" dirty="0" smtClean="0">
                <a:solidFill>
                  <a:schemeClr val="tx1"/>
                </a:solidFill>
                <a:latin typeface="Times New Roman" pitchFamily="18" charset="0"/>
                <a:cs typeface="Times New Roman" pitchFamily="18" charset="0"/>
              </a:rPr>
              <a:t>5 – LIBERA CIRCULAȚIE  A PERSOANELOR: ÎNTÂLNIND ALTE PERSOANE PENTRU A EXPERIMENTA TOLERANȚA ȘI INTEGRAREA: pe elevi îi vor ajuta chestionarele și interviurile pe loc despre chestiunea granițelor deschise să compare diferitele situații din UE; în timpul mobilității în, vor avea ocazia să viziteze Roma, unde  au fost semnate tratate europene și apoi sa experimenteze probleme de integrare prin participarea la activități cu migranții și imigranții. Aceste activitîți  se vor încheia într-un flash mob, ca o ocazie pentru a reflecta asupra oportunităților oferite de UE și importanța toleranței în comunitățile noastre (Italia).</a:t>
            </a:r>
            <a:br>
              <a:rPr lang="ro-RO" sz="2000" dirty="0" smtClean="0">
                <a:solidFill>
                  <a:schemeClr val="tx1"/>
                </a:solidFill>
                <a:latin typeface="Times New Roman" pitchFamily="18" charset="0"/>
                <a:cs typeface="Times New Roman" pitchFamily="18" charset="0"/>
              </a:rPr>
            </a:br>
            <a:endParaRPr lang="en-US" sz="2000" dirty="0">
              <a:solidFill>
                <a:schemeClr val="tx1"/>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p:cNvSpPr txBox="1"/>
          <p:nvPr/>
        </p:nvSpPr>
        <p:spPr>
          <a:xfrm>
            <a:off x="1066800" y="685801"/>
            <a:ext cx="7391400" cy="5632311"/>
          </a:xfrm>
          <a:prstGeom prst="rect">
            <a:avLst/>
          </a:prstGeom>
          <a:noFill/>
        </p:spPr>
        <p:txBody>
          <a:bodyPr wrap="square" rtlCol="0">
            <a:spAutoFit/>
          </a:bodyPr>
          <a:lstStyle/>
          <a:p>
            <a:pPr algn="just"/>
            <a:r>
              <a:rPr lang="ro-RO" sz="2400" dirty="0" smtClean="0"/>
              <a:t>La finalizarea proiectului, ne așteptăm la:</a:t>
            </a:r>
          </a:p>
          <a:p>
            <a:pPr algn="just">
              <a:buFontTx/>
              <a:buChar char="-"/>
            </a:pPr>
            <a:r>
              <a:rPr lang="ro-RO" sz="2400" dirty="0" smtClean="0"/>
              <a:t>creșterea numărului de elevii care solicită un proiect european;</a:t>
            </a:r>
          </a:p>
          <a:p>
            <a:pPr algn="just">
              <a:buFontTx/>
              <a:buChar char="-"/>
            </a:pPr>
            <a:r>
              <a:rPr lang="ro-RO" sz="2400" dirty="0" smtClean="0"/>
              <a:t> creșterea numărului de elevi care obțin un certificat de la instituții internaționale (Ielts, Cambridge, Trinity); </a:t>
            </a:r>
          </a:p>
          <a:p>
            <a:pPr algn="just">
              <a:buFontTx/>
              <a:buChar char="-"/>
            </a:pPr>
            <a:r>
              <a:rPr lang="ro-RO" sz="2400" dirty="0" smtClean="0"/>
              <a:t>creșterea numărului de elevi care decid să solicite un stagiu în străinătate; </a:t>
            </a:r>
          </a:p>
          <a:p>
            <a:pPr algn="just">
              <a:buFontTx/>
              <a:buChar char="-"/>
            </a:pPr>
            <a:r>
              <a:rPr lang="ro-RO" sz="2400" dirty="0" smtClean="0"/>
              <a:t> creșterea numărului de elevi care manifestă interes în problemele politice și de drepturile omului (conform sondaje luate la începutul și la sfârșitul proiectului); </a:t>
            </a:r>
          </a:p>
          <a:p>
            <a:pPr algn="just">
              <a:buFontTx/>
              <a:buChar char="-"/>
            </a:pPr>
            <a:r>
              <a:rPr lang="ro-RO" sz="2400" dirty="0" smtClean="0"/>
              <a:t> îmbunătățirea generală a competențelor cognitive, critice, sociale, comunicative, digitale (interes crescut și rezultate în subiecte specifice).</a:t>
            </a:r>
          </a:p>
          <a:p>
            <a:pPr algn="just"/>
            <a:endParaRPr lang="ro-RO"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
  <a:themeElements>
    <a:clrScheme name="Flux">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374</TotalTime>
  <Words>809</Words>
  <Application>Microsoft Office PowerPoint</Application>
  <PresentationFormat>On-screen Show (4:3)</PresentationFormat>
  <Paragraphs>58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Flux</vt:lpstr>
      <vt:lpstr> </vt:lpstr>
      <vt:lpstr>Slide 2</vt:lpstr>
      <vt:lpstr>Slide 3</vt:lpstr>
      <vt:lpstr>Slide 4</vt:lpstr>
      <vt:lpstr>Slide 5</vt:lpstr>
      <vt:lpstr>Slide 6</vt:lpstr>
      <vt:lpstr>Slide 7</vt:lpstr>
      <vt:lpstr>C5 – LIBERA CIRCULAȚIE  A PERSOANELOR: ÎNTÂLNIND ALTE PERSOANE PENTRU A EXPERIMENTA TOLERANȚA ȘI INTEGRAREA: pe elevi îi vor ajuta chestionarele și interviurile pe loc despre chestiunea granițelor deschise să compare diferitele situații din UE; în timpul mobilității în, vor avea ocazia să viziteze Roma, unde  au fost semnate tratate europene și apoi sa experimenteze probleme de integrare prin participarea la activități cu migranții și imigranții. Aceste activitîți  se vor încheia într-un flash mob, ca o ocazie pentru a reflecta asupra oportunităților oferite de UE și importanța toleranței în comunitățile noastre (Italia). </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Daniela Visinica</dc:creator>
  <cp:lastModifiedBy>Dir Adj</cp:lastModifiedBy>
  <cp:revision>49</cp:revision>
  <dcterms:created xsi:type="dcterms:W3CDTF">2006-08-16T00:00:00Z</dcterms:created>
  <dcterms:modified xsi:type="dcterms:W3CDTF">2018-10-11T12:21:29Z</dcterms:modified>
</cp:coreProperties>
</file>